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4afea0033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4afea0033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a4afea0033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a4afea0033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4afea003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4afea003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4afea003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4afea003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afea003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afea003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4afea003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4afea003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afea0033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afea0033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a4afea0033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a4afea0033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a4afea003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a4afea003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a4afea0033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a4afea0033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3.png"/><Relationship Id="rId4" Type="http://schemas.openxmlformats.org/officeDocument/2006/relationships/image" Target="../media/image30.png"/><Relationship Id="rId5" Type="http://schemas.openxmlformats.org/officeDocument/2006/relationships/image" Target="../media/image23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6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0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Relationship Id="rId6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아파트 관련 분석 및 예측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60000"/>
            <a:ext cx="359999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36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/>
        </p:nvSpPr>
        <p:spPr>
          <a:xfrm>
            <a:off x="130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전세가격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전세가격</a:t>
            </a:r>
            <a:endParaRPr sz="500"/>
          </a:p>
        </p:txBody>
      </p:sp>
      <p:sp>
        <p:nvSpPr>
          <p:cNvPr id="147" name="Google Shape;147;p22"/>
          <p:cNvSpPr txBox="1"/>
          <p:nvPr/>
        </p:nvSpPr>
        <p:spPr>
          <a:xfrm>
            <a:off x="544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전월세건수</a:t>
            </a:r>
            <a:r>
              <a:rPr lang="ko" sz="500"/>
              <a:t>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전월세건수</a:t>
            </a:r>
            <a:endParaRPr sz="500"/>
          </a:p>
        </p:txBody>
      </p:sp>
      <p:sp>
        <p:nvSpPr>
          <p:cNvPr id="148" name="Google Shape;148;p22"/>
          <p:cNvSpPr txBox="1"/>
          <p:nvPr/>
        </p:nvSpPr>
        <p:spPr>
          <a:xfrm>
            <a:off x="130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평균전월세건수</a:t>
            </a:r>
            <a:r>
              <a:rPr lang="ko" sz="500"/>
              <a:t>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평균전월세건수</a:t>
            </a:r>
            <a:endParaRPr sz="500"/>
          </a:p>
        </p:txBody>
      </p:sp>
      <p:sp>
        <p:nvSpPr>
          <p:cNvPr id="149" name="Google Shape;149;p22"/>
          <p:cNvSpPr txBox="1"/>
          <p:nvPr/>
        </p:nvSpPr>
        <p:spPr>
          <a:xfrm>
            <a:off x="544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전월세거래비율</a:t>
            </a:r>
            <a:r>
              <a:rPr lang="ko" sz="500"/>
              <a:t>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전월세거래비율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분석 &amp; 예측</a:t>
            </a:r>
            <a:endParaRPr b="1"/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911700" y="2141075"/>
            <a:ext cx="4920600" cy="19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/>
              <a:t>아파트는 시간과 매매가격과 전세가격은 서로 </a:t>
            </a:r>
            <a:r>
              <a:rPr b="1" lang="ko" sz="1000"/>
              <a:t>강력한 양의 상관 관계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1000"/>
              <a:t>지도 시각화를 통해 시간이 지날수록 서울외곽, 경기도, 인천 지역에 거래량 증가와 가격 상승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202002월 코로나 인한 금리 인하로 유동자금이 부동산으로 유입되면서 거래량 증가 및 가격 상승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강력한 부동산 정책으로 거래량 증가</a:t>
            </a:r>
            <a:endParaRPr sz="10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/>
              <a:t>아파트는 시간이 지날수록 서울에서 수도권으로 점점 넓어 지고 비싸질 것이다</a:t>
            </a:r>
            <a:endParaRPr sz="1000"/>
          </a:p>
        </p:txBody>
      </p:sp>
      <p:pic>
        <p:nvPicPr>
          <p:cNvPr id="156" name="Google Shape;15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434063"/>
            <a:ext cx="3606901" cy="3402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시도명 년월 매매 관련 데이터 시각화</a:t>
            </a:r>
            <a:endParaRPr/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201901~202008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16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6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0" y="34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7988" y="3419998"/>
            <a:ext cx="4320000" cy="1641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14"/>
          <p:cNvCxnSpPr/>
          <p:nvPr/>
        </p:nvCxnSpPr>
        <p:spPr>
          <a:xfrm>
            <a:off x="7225275" y="1706375"/>
            <a:ext cx="9900" cy="14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시도명 년월 전월세 관련 데이터 시각화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201901~202008</a:t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1620000"/>
            <a:ext cx="4319233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6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0" y="3420000"/>
            <a:ext cx="4320001" cy="1641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00" y="3420000"/>
            <a:ext cx="4320000" cy="1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수도권 년월 매매 관련 데이터 시각화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201901~202008</a:t>
            </a:r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1620000"/>
            <a:ext cx="4320000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6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0" y="34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00" y="3420000"/>
            <a:ext cx="4320001" cy="1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아파트 수도권 년월 전월세 관련 데이터 시각화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/>
              <a:t>201901~202008</a:t>
            </a:r>
            <a:endParaRPr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000" y="1620000"/>
            <a:ext cx="4320000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000" y="16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000" y="3420000"/>
            <a:ext cx="4320001" cy="164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8000" y="3420000"/>
            <a:ext cx="4320001" cy="1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/>
              <a:t>부동산 정책</a:t>
            </a:r>
            <a:endParaRPr b="1"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000"/>
              <a:t>2019년</a:t>
            </a:r>
            <a:endParaRPr b="1" sz="1000"/>
          </a:p>
          <a:p>
            <a:pPr indent="-2921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1.9 / 등록 임대주택 관리 강화방안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4.23 / 2019년 주거종합계획*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5.7 / 제3차 신규택지 추진계획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8.12 / 민간택지 분양가상한제 적용기준 개선 추진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10.1 / 부동산 시장 점검 결과 및 보완방안 (시장안정대책, 분양가상한제 시행령 개정안 보완방안)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11.6 / 민간택지 분양가상한제 지정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12.16 / 주택시장 안정화 방안</a:t>
            </a:r>
            <a:endParaRPr sz="1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ko" sz="1000"/>
              <a:t>2020년</a:t>
            </a:r>
            <a:endParaRPr b="1" sz="1000"/>
          </a:p>
          <a:p>
            <a:pPr indent="-292100" lvl="0" marL="457200" rtl="0" algn="l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b="1" lang="ko" sz="1000"/>
              <a:t>2.20 / 투기 수요 차단을 통한 주택시장 안정적 관리 기조 강화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5.6 / 수도권 주택공급 기반 강화 방안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5.20 / 2020년 주거종합계획*</a:t>
            </a:r>
            <a:endParaRPr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ko" sz="1000"/>
              <a:t>6.17 / 주택시장 안정을 위한 관리방안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b="1" lang="ko" sz="1000"/>
              <a:t>7.10 / 주택시장 안정 보완대책</a:t>
            </a:r>
            <a:endParaRPr b="1" sz="1000"/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ko" sz="1000"/>
              <a:t>8.4 / 서울권역 등 수도권 주택공급 확대방안</a:t>
            </a:r>
            <a:endParaRPr sz="10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60000"/>
            <a:ext cx="3600000" cy="2159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360000"/>
            <a:ext cx="3599999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2699999"/>
            <a:ext cx="36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/>
        </p:nvSpPr>
        <p:spPr>
          <a:xfrm>
            <a:off x="130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매매가격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매매가격</a:t>
            </a:r>
            <a:endParaRPr sz="500"/>
          </a:p>
        </p:txBody>
      </p:sp>
      <p:sp>
        <p:nvSpPr>
          <p:cNvPr id="111" name="Google Shape;111;p19"/>
          <p:cNvSpPr txBox="1"/>
          <p:nvPr/>
        </p:nvSpPr>
        <p:spPr>
          <a:xfrm>
            <a:off x="544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매매건수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매매건수</a:t>
            </a:r>
            <a:endParaRPr sz="500"/>
          </a:p>
        </p:txBody>
      </p:sp>
      <p:sp>
        <p:nvSpPr>
          <p:cNvPr id="112" name="Google Shape;112;p19"/>
          <p:cNvSpPr txBox="1"/>
          <p:nvPr/>
        </p:nvSpPr>
        <p:spPr>
          <a:xfrm>
            <a:off x="544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매매거래비율</a:t>
            </a:r>
            <a:r>
              <a:rPr lang="ko" sz="500"/>
              <a:t>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매매거래비율</a:t>
            </a:r>
            <a:endParaRPr sz="500"/>
          </a:p>
        </p:txBody>
      </p:sp>
      <p:sp>
        <p:nvSpPr>
          <p:cNvPr id="113" name="Google Shape;113;p19"/>
          <p:cNvSpPr txBox="1"/>
          <p:nvPr/>
        </p:nvSpPr>
        <p:spPr>
          <a:xfrm>
            <a:off x="130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평균매매건수</a:t>
            </a:r>
            <a:r>
              <a:rPr lang="ko" sz="500"/>
              <a:t>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평균매매건수</a:t>
            </a:r>
            <a:endParaRPr sz="5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6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36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6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/>
        </p:nvSpPr>
        <p:spPr>
          <a:xfrm>
            <a:off x="130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전세가격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전세가격</a:t>
            </a:r>
            <a:endParaRPr sz="500"/>
          </a:p>
        </p:txBody>
      </p:sp>
      <p:sp>
        <p:nvSpPr>
          <p:cNvPr id="123" name="Google Shape;123;p20"/>
          <p:cNvSpPr txBox="1"/>
          <p:nvPr/>
        </p:nvSpPr>
        <p:spPr>
          <a:xfrm>
            <a:off x="544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전월세건수</a:t>
            </a:r>
            <a:r>
              <a:rPr lang="ko" sz="500"/>
              <a:t>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전월세건수</a:t>
            </a:r>
            <a:endParaRPr sz="500"/>
          </a:p>
        </p:txBody>
      </p:sp>
      <p:sp>
        <p:nvSpPr>
          <p:cNvPr id="124" name="Google Shape;124;p20"/>
          <p:cNvSpPr txBox="1"/>
          <p:nvPr/>
        </p:nvSpPr>
        <p:spPr>
          <a:xfrm>
            <a:off x="130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평균전월세건수</a:t>
            </a:r>
            <a:r>
              <a:rPr lang="ko" sz="500"/>
              <a:t>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평균전월세건수</a:t>
            </a:r>
            <a:endParaRPr sz="500"/>
          </a:p>
        </p:txBody>
      </p:sp>
      <p:sp>
        <p:nvSpPr>
          <p:cNvPr id="125" name="Google Shape;125;p20"/>
          <p:cNvSpPr txBox="1"/>
          <p:nvPr/>
        </p:nvSpPr>
        <p:spPr>
          <a:xfrm>
            <a:off x="544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전월세거래비율</a:t>
            </a:r>
            <a:r>
              <a:rPr lang="ko" sz="500"/>
              <a:t>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전월세거래비율</a:t>
            </a:r>
            <a:endParaRPr sz="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36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0000" y="36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60000" y="2700000"/>
            <a:ext cx="3600000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0000" y="2700000"/>
            <a:ext cx="3599999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1"/>
          <p:cNvSpPr txBox="1"/>
          <p:nvPr/>
        </p:nvSpPr>
        <p:spPr>
          <a:xfrm>
            <a:off x="130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매매가격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매매가격</a:t>
            </a:r>
            <a:endParaRPr sz="500"/>
          </a:p>
        </p:txBody>
      </p:sp>
      <p:sp>
        <p:nvSpPr>
          <p:cNvPr id="135" name="Google Shape;135;p21"/>
          <p:cNvSpPr txBox="1"/>
          <p:nvPr/>
        </p:nvSpPr>
        <p:spPr>
          <a:xfrm>
            <a:off x="5443950" y="1644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매매건수              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매매건수</a:t>
            </a:r>
            <a:endParaRPr sz="500"/>
          </a:p>
        </p:txBody>
      </p:sp>
      <p:sp>
        <p:nvSpPr>
          <p:cNvPr id="136" name="Google Shape;136;p21"/>
          <p:cNvSpPr txBox="1"/>
          <p:nvPr/>
        </p:nvSpPr>
        <p:spPr>
          <a:xfrm>
            <a:off x="544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매매거래비율</a:t>
            </a:r>
            <a:r>
              <a:rPr lang="ko" sz="500"/>
              <a:t>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매매거래비율</a:t>
            </a:r>
            <a:endParaRPr sz="500"/>
          </a:p>
        </p:txBody>
      </p:sp>
      <p:sp>
        <p:nvSpPr>
          <p:cNvPr id="137" name="Google Shape;137;p21"/>
          <p:cNvSpPr txBox="1"/>
          <p:nvPr/>
        </p:nvSpPr>
        <p:spPr>
          <a:xfrm>
            <a:off x="1303950" y="2520000"/>
            <a:ext cx="2432100" cy="1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500"/>
              <a:t>201902 </a:t>
            </a:r>
            <a:r>
              <a:rPr lang="ko" sz="500">
                <a:solidFill>
                  <a:schemeClr val="dk1"/>
                </a:solidFill>
              </a:rPr>
              <a:t>평균매매건수</a:t>
            </a:r>
            <a:r>
              <a:rPr lang="ko" sz="500"/>
              <a:t>                                                          </a:t>
            </a:r>
            <a:r>
              <a:rPr lang="ko" sz="500">
                <a:solidFill>
                  <a:schemeClr val="dk1"/>
                </a:solidFill>
              </a:rPr>
              <a:t>202002 평균매매건수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